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09" r:id="rId2"/>
    <p:sldId id="271" r:id="rId3"/>
    <p:sldId id="256" r:id="rId4"/>
    <p:sldId id="308" r:id="rId5"/>
    <p:sldId id="310" r:id="rId6"/>
    <p:sldId id="258" r:id="rId7"/>
    <p:sldId id="293" r:id="rId8"/>
    <p:sldId id="274" r:id="rId9"/>
    <p:sldId id="257" r:id="rId10"/>
    <p:sldId id="30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orient="horz" pos="255" userDrawn="1">
          <p15:clr>
            <a:srgbClr val="A4A3A4"/>
          </p15:clr>
        </p15:guide>
        <p15:guide id="5" pos="7423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123"/>
    <a:srgbClr val="F4B882"/>
    <a:srgbClr val="4C778E"/>
    <a:srgbClr val="8BC53F"/>
    <a:srgbClr val="192052"/>
    <a:srgbClr val="ECFF88"/>
    <a:srgbClr val="4CD2B1"/>
    <a:srgbClr val="00BCD4"/>
    <a:srgbClr val="429AE2"/>
    <a:srgbClr val="E8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 showGuides="1">
      <p:cViewPr varScale="1">
        <p:scale>
          <a:sx n="100" d="100"/>
          <a:sy n="100" d="100"/>
        </p:scale>
        <p:origin x="72" y="192"/>
      </p:cViewPr>
      <p:guideLst>
        <p:guide orient="horz" pos="2160"/>
        <p:guide pos="3840"/>
        <p:guide pos="257"/>
        <p:guide orient="horz" pos="255"/>
        <p:guide pos="7423"/>
        <p:guide orient="horz" pos="40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ED391-9013-458D-9CFB-C10ED6DBA6F9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2C36B-D76E-4DAC-8EF0-3C0592A14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0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2C36B-D76E-4DAC-8EF0-3C0592A146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7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2C36B-D76E-4DAC-8EF0-3C0592A146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2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FE698-14AE-46F4-B6C3-6B7F0C5B048A}"/>
              </a:ext>
            </a:extLst>
          </p:cNvPr>
          <p:cNvSpPr/>
          <p:nvPr userDrawn="1"/>
        </p:nvSpPr>
        <p:spPr>
          <a:xfrm>
            <a:off x="407988" y="404814"/>
            <a:ext cx="11376025" cy="6048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86277-F9FB-4BB3-A7ED-7C790BC066FA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0FE2BC-DDAC-4B2A-810E-C633B8B4EF76}"/>
              </a:ext>
            </a:extLst>
          </p:cNvPr>
          <p:cNvSpPr txBox="1">
            <a:spLocks/>
          </p:cNvSpPr>
          <p:nvPr userDrawn="1"/>
        </p:nvSpPr>
        <p:spPr>
          <a:xfrm>
            <a:off x="8969339" y="5579228"/>
            <a:ext cx="2814675" cy="1084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i="0" dirty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</a:t>
            </a:r>
            <a:fld id="{696CAF5E-82FD-46C1-8113-274199A6E6F4}" type="slidenum">
              <a:rPr lang="id-ID" sz="9600" i="0" smtClean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sz="9600" i="0" dirty="0">
              <a:solidFill>
                <a:schemeClr val="bg2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291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pos="742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FE698-14AE-46F4-B6C3-6B7F0C5B048A}"/>
              </a:ext>
            </a:extLst>
          </p:cNvPr>
          <p:cNvSpPr/>
          <p:nvPr userDrawn="1"/>
        </p:nvSpPr>
        <p:spPr>
          <a:xfrm>
            <a:off x="407988" y="404814"/>
            <a:ext cx="11376025" cy="6048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86277-F9FB-4BB3-A7ED-7C790BC066FA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</p:spTree>
    <p:extLst>
      <p:ext uri="{BB962C8B-B14F-4D97-AF65-F5344CB8AC3E}">
        <p14:creationId xmlns:p14="http://schemas.microsoft.com/office/powerpoint/2010/main" val="3432488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1B77C7-5DE8-4B09-8C7A-E5346A9AE9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9" y="404814"/>
            <a:ext cx="11376025" cy="6048372"/>
          </a:xfrm>
          <a:custGeom>
            <a:avLst/>
            <a:gdLst>
              <a:gd name="connsiteX0" fmla="*/ 0 w 11376025"/>
              <a:gd name="connsiteY0" fmla="*/ 0 h 6048372"/>
              <a:gd name="connsiteX1" fmla="*/ 11376025 w 11376025"/>
              <a:gd name="connsiteY1" fmla="*/ 0 h 6048372"/>
              <a:gd name="connsiteX2" fmla="*/ 11376025 w 11376025"/>
              <a:gd name="connsiteY2" fmla="*/ 6048372 h 6048372"/>
              <a:gd name="connsiteX3" fmla="*/ 0 w 11376025"/>
              <a:gd name="connsiteY3" fmla="*/ 6048372 h 604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6025" h="6048372">
                <a:moveTo>
                  <a:pt x="0" y="0"/>
                </a:moveTo>
                <a:lnTo>
                  <a:pt x="11376025" y="0"/>
                </a:lnTo>
                <a:lnTo>
                  <a:pt x="11376025" y="6048372"/>
                </a:lnTo>
                <a:lnTo>
                  <a:pt x="0" y="6048372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34FEA-F5B4-4DA0-8F63-ACF08F5483EA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E7D38-D492-4419-9217-4061DFE1D0B1}"/>
              </a:ext>
            </a:extLst>
          </p:cNvPr>
          <p:cNvSpPr txBox="1">
            <a:spLocks/>
          </p:cNvSpPr>
          <p:nvPr userDrawn="1"/>
        </p:nvSpPr>
        <p:spPr>
          <a:xfrm>
            <a:off x="8969339" y="5579228"/>
            <a:ext cx="2814675" cy="1084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i="0" dirty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</a:t>
            </a:r>
            <a:fld id="{696CAF5E-82FD-46C1-8113-274199A6E6F4}" type="slidenum">
              <a:rPr lang="id-ID" sz="9600" i="0" smtClean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sz="9600" i="0" dirty="0">
              <a:solidFill>
                <a:schemeClr val="bg2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507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0B1ECB-099D-489B-845C-C00E6F56283B}"/>
              </a:ext>
            </a:extLst>
          </p:cNvPr>
          <p:cNvSpPr/>
          <p:nvPr userDrawn="1"/>
        </p:nvSpPr>
        <p:spPr>
          <a:xfrm>
            <a:off x="407988" y="404814"/>
            <a:ext cx="11376025" cy="6048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F0ABF4E-52EA-4BB4-AF11-4E98A9789C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9321" y="986676"/>
            <a:ext cx="4015409" cy="5466512"/>
          </a:xfrm>
          <a:custGeom>
            <a:avLst/>
            <a:gdLst>
              <a:gd name="connsiteX0" fmla="*/ 0 w 4015409"/>
              <a:gd name="connsiteY0" fmla="*/ 0 h 5466512"/>
              <a:gd name="connsiteX1" fmla="*/ 4015409 w 4015409"/>
              <a:gd name="connsiteY1" fmla="*/ 0 h 5466512"/>
              <a:gd name="connsiteX2" fmla="*/ 4015409 w 4015409"/>
              <a:gd name="connsiteY2" fmla="*/ 5466512 h 5466512"/>
              <a:gd name="connsiteX3" fmla="*/ 0 w 4015409"/>
              <a:gd name="connsiteY3" fmla="*/ 5466512 h 54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409" h="5466512">
                <a:moveTo>
                  <a:pt x="0" y="0"/>
                </a:moveTo>
                <a:lnTo>
                  <a:pt x="4015409" y="0"/>
                </a:lnTo>
                <a:lnTo>
                  <a:pt x="4015409" y="5466512"/>
                </a:lnTo>
                <a:lnTo>
                  <a:pt x="0" y="5466512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34FEA-F5B4-4DA0-8F63-ACF08F5483EA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E7D38-D492-4419-9217-4061DFE1D0B1}"/>
              </a:ext>
            </a:extLst>
          </p:cNvPr>
          <p:cNvSpPr txBox="1">
            <a:spLocks/>
          </p:cNvSpPr>
          <p:nvPr userDrawn="1"/>
        </p:nvSpPr>
        <p:spPr>
          <a:xfrm>
            <a:off x="8969339" y="5579228"/>
            <a:ext cx="2814675" cy="1084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i="0" dirty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</a:t>
            </a:r>
            <a:fld id="{696CAF5E-82FD-46C1-8113-274199A6E6F4}" type="slidenum">
              <a:rPr lang="id-ID" sz="9600" i="0" smtClean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sz="9600" i="0" dirty="0">
              <a:solidFill>
                <a:schemeClr val="bg2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12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0B1ECB-099D-489B-845C-C00E6F56283B}"/>
              </a:ext>
            </a:extLst>
          </p:cNvPr>
          <p:cNvSpPr/>
          <p:nvPr userDrawn="1"/>
        </p:nvSpPr>
        <p:spPr>
          <a:xfrm>
            <a:off x="407988" y="404814"/>
            <a:ext cx="11376025" cy="6048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B1C4B5-C159-4ACB-BE17-C00C5D5E8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45024" y="1761314"/>
            <a:ext cx="2501952" cy="3334335"/>
          </a:xfrm>
          <a:custGeom>
            <a:avLst/>
            <a:gdLst>
              <a:gd name="connsiteX0" fmla="*/ 0 w 2501952"/>
              <a:gd name="connsiteY0" fmla="*/ 0 h 3334335"/>
              <a:gd name="connsiteX1" fmla="*/ 2501952 w 2501952"/>
              <a:gd name="connsiteY1" fmla="*/ 0 h 3334335"/>
              <a:gd name="connsiteX2" fmla="*/ 2501952 w 2501952"/>
              <a:gd name="connsiteY2" fmla="*/ 3334335 h 3334335"/>
              <a:gd name="connsiteX3" fmla="*/ 0 w 2501952"/>
              <a:gd name="connsiteY3" fmla="*/ 3334335 h 333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1952" h="3334335">
                <a:moveTo>
                  <a:pt x="0" y="0"/>
                </a:moveTo>
                <a:lnTo>
                  <a:pt x="2501952" y="0"/>
                </a:lnTo>
                <a:lnTo>
                  <a:pt x="2501952" y="3334335"/>
                </a:lnTo>
                <a:lnTo>
                  <a:pt x="0" y="3334335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34FEA-F5B4-4DA0-8F63-ACF08F5483EA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E7D38-D492-4419-9217-4061DFE1D0B1}"/>
              </a:ext>
            </a:extLst>
          </p:cNvPr>
          <p:cNvSpPr txBox="1">
            <a:spLocks/>
          </p:cNvSpPr>
          <p:nvPr userDrawn="1"/>
        </p:nvSpPr>
        <p:spPr>
          <a:xfrm>
            <a:off x="8969339" y="5579228"/>
            <a:ext cx="2814675" cy="1084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i="0" dirty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</a:t>
            </a:r>
            <a:fld id="{696CAF5E-82FD-46C1-8113-274199A6E6F4}" type="slidenum">
              <a:rPr lang="id-ID" sz="9600" i="0" smtClean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sz="9600" i="0" dirty="0">
              <a:solidFill>
                <a:schemeClr val="bg2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607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0B1ECB-099D-489B-845C-C00E6F56283B}"/>
              </a:ext>
            </a:extLst>
          </p:cNvPr>
          <p:cNvSpPr/>
          <p:nvPr userDrawn="1"/>
        </p:nvSpPr>
        <p:spPr>
          <a:xfrm>
            <a:off x="407988" y="404814"/>
            <a:ext cx="11376025" cy="6048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9DCC33A-76A4-442A-9857-BAEFCB707E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283329"/>
            <a:ext cx="5688012" cy="4291343"/>
          </a:xfrm>
          <a:custGeom>
            <a:avLst/>
            <a:gdLst>
              <a:gd name="connsiteX0" fmla="*/ 0 w 5688012"/>
              <a:gd name="connsiteY0" fmla="*/ 0 h 4291343"/>
              <a:gd name="connsiteX1" fmla="*/ 5688012 w 5688012"/>
              <a:gd name="connsiteY1" fmla="*/ 0 h 4291343"/>
              <a:gd name="connsiteX2" fmla="*/ 5688012 w 5688012"/>
              <a:gd name="connsiteY2" fmla="*/ 4291343 h 4291343"/>
              <a:gd name="connsiteX3" fmla="*/ 0 w 5688012"/>
              <a:gd name="connsiteY3" fmla="*/ 4291343 h 429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12" h="4291343">
                <a:moveTo>
                  <a:pt x="0" y="0"/>
                </a:moveTo>
                <a:lnTo>
                  <a:pt x="5688012" y="0"/>
                </a:lnTo>
                <a:lnTo>
                  <a:pt x="5688012" y="4291343"/>
                </a:lnTo>
                <a:lnTo>
                  <a:pt x="0" y="4291343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34FEA-F5B4-4DA0-8F63-ACF08F5483EA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E7D38-D492-4419-9217-4061DFE1D0B1}"/>
              </a:ext>
            </a:extLst>
          </p:cNvPr>
          <p:cNvSpPr txBox="1">
            <a:spLocks/>
          </p:cNvSpPr>
          <p:nvPr userDrawn="1"/>
        </p:nvSpPr>
        <p:spPr>
          <a:xfrm>
            <a:off x="8969339" y="5579228"/>
            <a:ext cx="2814675" cy="1084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i="0" dirty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</a:t>
            </a:r>
            <a:fld id="{696CAF5E-82FD-46C1-8113-274199A6E6F4}" type="slidenum">
              <a:rPr lang="id-ID" sz="9600" i="0" smtClean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sz="9600" i="0" dirty="0">
              <a:solidFill>
                <a:schemeClr val="bg2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403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0B1ECB-099D-489B-845C-C00E6F56283B}"/>
              </a:ext>
            </a:extLst>
          </p:cNvPr>
          <p:cNvSpPr/>
          <p:nvPr userDrawn="1"/>
        </p:nvSpPr>
        <p:spPr>
          <a:xfrm>
            <a:off x="407988" y="404814"/>
            <a:ext cx="11376025" cy="6048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DC65F2-D329-4B34-BED2-8966406B0E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49886" y="3429001"/>
            <a:ext cx="3024187" cy="3024187"/>
          </a:xfrm>
          <a:custGeom>
            <a:avLst/>
            <a:gdLst>
              <a:gd name="connsiteX0" fmla="*/ 0 w 3024187"/>
              <a:gd name="connsiteY0" fmla="*/ 0 h 3024187"/>
              <a:gd name="connsiteX1" fmla="*/ 3024187 w 3024187"/>
              <a:gd name="connsiteY1" fmla="*/ 0 h 3024187"/>
              <a:gd name="connsiteX2" fmla="*/ 3024187 w 3024187"/>
              <a:gd name="connsiteY2" fmla="*/ 3024187 h 3024187"/>
              <a:gd name="connsiteX3" fmla="*/ 0 w 3024187"/>
              <a:gd name="connsiteY3" fmla="*/ 3024187 h 302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187" h="3024187">
                <a:moveTo>
                  <a:pt x="0" y="0"/>
                </a:moveTo>
                <a:lnTo>
                  <a:pt x="3024187" y="0"/>
                </a:lnTo>
                <a:lnTo>
                  <a:pt x="3024187" y="3024187"/>
                </a:lnTo>
                <a:lnTo>
                  <a:pt x="0" y="3024187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9E416F3-3752-4B03-ACE4-5C77C95A12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5701" y="404814"/>
            <a:ext cx="3024187" cy="3024187"/>
          </a:xfrm>
          <a:custGeom>
            <a:avLst/>
            <a:gdLst>
              <a:gd name="connsiteX0" fmla="*/ 0 w 3024187"/>
              <a:gd name="connsiteY0" fmla="*/ 0 h 3024187"/>
              <a:gd name="connsiteX1" fmla="*/ 3024187 w 3024187"/>
              <a:gd name="connsiteY1" fmla="*/ 0 h 3024187"/>
              <a:gd name="connsiteX2" fmla="*/ 3024187 w 3024187"/>
              <a:gd name="connsiteY2" fmla="*/ 3024187 h 3024187"/>
              <a:gd name="connsiteX3" fmla="*/ 0 w 3024187"/>
              <a:gd name="connsiteY3" fmla="*/ 3024187 h 302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187" h="3024187">
                <a:moveTo>
                  <a:pt x="0" y="0"/>
                </a:moveTo>
                <a:lnTo>
                  <a:pt x="3024187" y="0"/>
                </a:lnTo>
                <a:lnTo>
                  <a:pt x="3024187" y="3024187"/>
                </a:lnTo>
                <a:lnTo>
                  <a:pt x="0" y="3024187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798B27-4AF6-4DCA-8444-476172E30555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3605C3-724F-463A-AEB6-3AE07A1C4B5E}"/>
              </a:ext>
            </a:extLst>
          </p:cNvPr>
          <p:cNvSpPr txBox="1">
            <a:spLocks/>
          </p:cNvSpPr>
          <p:nvPr userDrawn="1"/>
        </p:nvSpPr>
        <p:spPr>
          <a:xfrm>
            <a:off x="417927" y="5579228"/>
            <a:ext cx="2814675" cy="1084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2400" i="0" dirty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</a:t>
            </a:r>
            <a:fld id="{696CAF5E-82FD-46C1-8113-274199A6E6F4}" type="slidenum">
              <a:rPr lang="id-ID" sz="9600" i="0" smtClean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 algn="l"/>
              <a:t>‹#›</a:t>
            </a:fld>
            <a:endParaRPr lang="id-ID" sz="9600" i="0" dirty="0">
              <a:solidFill>
                <a:schemeClr val="bg2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75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0B1ECB-099D-489B-845C-C00E6F56283B}"/>
              </a:ext>
            </a:extLst>
          </p:cNvPr>
          <p:cNvSpPr/>
          <p:nvPr userDrawn="1"/>
        </p:nvSpPr>
        <p:spPr>
          <a:xfrm>
            <a:off x="407988" y="404814"/>
            <a:ext cx="11376025" cy="6048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/>
              <a:t>daek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06E104-121C-4D49-9C9E-E2EA4C33D3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07117" y="1560836"/>
            <a:ext cx="2638448" cy="3736328"/>
          </a:xfrm>
          <a:custGeom>
            <a:avLst/>
            <a:gdLst>
              <a:gd name="connsiteX0" fmla="*/ 0 w 2638448"/>
              <a:gd name="connsiteY0" fmla="*/ 0 h 3736328"/>
              <a:gd name="connsiteX1" fmla="*/ 2638448 w 2638448"/>
              <a:gd name="connsiteY1" fmla="*/ 0 h 3736328"/>
              <a:gd name="connsiteX2" fmla="*/ 2638448 w 2638448"/>
              <a:gd name="connsiteY2" fmla="*/ 3736328 h 3736328"/>
              <a:gd name="connsiteX3" fmla="*/ 0 w 2638448"/>
              <a:gd name="connsiteY3" fmla="*/ 3736328 h 373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48" h="3736328">
                <a:moveTo>
                  <a:pt x="0" y="0"/>
                </a:moveTo>
                <a:lnTo>
                  <a:pt x="2638448" y="0"/>
                </a:lnTo>
                <a:lnTo>
                  <a:pt x="2638448" y="3736328"/>
                </a:lnTo>
                <a:lnTo>
                  <a:pt x="0" y="37363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106D502-8217-41D6-8FF0-B93099B31D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5565" y="1560836"/>
            <a:ext cx="2638448" cy="3736328"/>
          </a:xfrm>
          <a:custGeom>
            <a:avLst/>
            <a:gdLst>
              <a:gd name="connsiteX0" fmla="*/ 0 w 2638448"/>
              <a:gd name="connsiteY0" fmla="*/ 0 h 3736328"/>
              <a:gd name="connsiteX1" fmla="*/ 2638448 w 2638448"/>
              <a:gd name="connsiteY1" fmla="*/ 0 h 3736328"/>
              <a:gd name="connsiteX2" fmla="*/ 2638448 w 2638448"/>
              <a:gd name="connsiteY2" fmla="*/ 3736328 h 3736328"/>
              <a:gd name="connsiteX3" fmla="*/ 0 w 2638448"/>
              <a:gd name="connsiteY3" fmla="*/ 3736328 h 373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48" h="3736328">
                <a:moveTo>
                  <a:pt x="0" y="0"/>
                </a:moveTo>
                <a:lnTo>
                  <a:pt x="2638448" y="0"/>
                </a:lnTo>
                <a:lnTo>
                  <a:pt x="2638448" y="3736328"/>
                </a:lnTo>
                <a:lnTo>
                  <a:pt x="0" y="37363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78F42C-E151-48D1-BFCA-60ADBAF49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68669" y="1560836"/>
            <a:ext cx="2638448" cy="3736328"/>
          </a:xfrm>
          <a:custGeom>
            <a:avLst/>
            <a:gdLst>
              <a:gd name="connsiteX0" fmla="*/ 0 w 2638448"/>
              <a:gd name="connsiteY0" fmla="*/ 0 h 3736328"/>
              <a:gd name="connsiteX1" fmla="*/ 2638448 w 2638448"/>
              <a:gd name="connsiteY1" fmla="*/ 0 h 3736328"/>
              <a:gd name="connsiteX2" fmla="*/ 2638448 w 2638448"/>
              <a:gd name="connsiteY2" fmla="*/ 3736328 h 3736328"/>
              <a:gd name="connsiteX3" fmla="*/ 0 w 2638448"/>
              <a:gd name="connsiteY3" fmla="*/ 3736328 h 373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48" h="3736328">
                <a:moveTo>
                  <a:pt x="0" y="0"/>
                </a:moveTo>
                <a:lnTo>
                  <a:pt x="2638448" y="0"/>
                </a:lnTo>
                <a:lnTo>
                  <a:pt x="2638448" y="3736328"/>
                </a:lnTo>
                <a:lnTo>
                  <a:pt x="0" y="3736328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C5ECAF-E84D-4651-817F-C424E2F4DD71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A660661-9121-417D-8FA9-A274F61C973D}"/>
              </a:ext>
            </a:extLst>
          </p:cNvPr>
          <p:cNvSpPr txBox="1">
            <a:spLocks/>
          </p:cNvSpPr>
          <p:nvPr userDrawn="1"/>
        </p:nvSpPr>
        <p:spPr>
          <a:xfrm>
            <a:off x="8969339" y="5579228"/>
            <a:ext cx="2814675" cy="1084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i="0" dirty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</a:t>
            </a:r>
            <a:fld id="{696CAF5E-82FD-46C1-8113-274199A6E6F4}" type="slidenum">
              <a:rPr lang="id-ID" sz="9600" i="0" smtClean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sz="9600" i="0" dirty="0">
              <a:solidFill>
                <a:schemeClr val="bg2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997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40B7CE-F38E-47F0-B57C-F97C169E016F}"/>
              </a:ext>
            </a:extLst>
          </p:cNvPr>
          <p:cNvSpPr/>
          <p:nvPr userDrawn="1"/>
        </p:nvSpPr>
        <p:spPr>
          <a:xfrm>
            <a:off x="407988" y="404814"/>
            <a:ext cx="11376025" cy="6048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93F503-4012-4F62-9714-B4675D6468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82717" y="404814"/>
            <a:ext cx="3826566" cy="6048375"/>
          </a:xfrm>
          <a:custGeom>
            <a:avLst/>
            <a:gdLst>
              <a:gd name="connsiteX0" fmla="*/ 0 w 3826566"/>
              <a:gd name="connsiteY0" fmla="*/ 0 h 6048375"/>
              <a:gd name="connsiteX1" fmla="*/ 3826566 w 3826566"/>
              <a:gd name="connsiteY1" fmla="*/ 0 h 6048375"/>
              <a:gd name="connsiteX2" fmla="*/ 3826566 w 3826566"/>
              <a:gd name="connsiteY2" fmla="*/ 6048375 h 6048375"/>
              <a:gd name="connsiteX3" fmla="*/ 0 w 3826566"/>
              <a:gd name="connsiteY3" fmla="*/ 6048375 h 604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6566" h="6048375">
                <a:moveTo>
                  <a:pt x="0" y="0"/>
                </a:moveTo>
                <a:lnTo>
                  <a:pt x="3826566" y="0"/>
                </a:lnTo>
                <a:lnTo>
                  <a:pt x="3826566" y="6048375"/>
                </a:lnTo>
                <a:lnTo>
                  <a:pt x="0" y="6048375"/>
                </a:lnTo>
                <a:close/>
              </a:path>
            </a:pathLst>
          </a:cu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56FF5-A3D7-45DF-9BA8-441CF19A01CC}"/>
              </a:ext>
            </a:extLst>
          </p:cNvPr>
          <p:cNvSpPr txBox="1"/>
          <p:nvPr userDrawn="1"/>
        </p:nvSpPr>
        <p:spPr>
          <a:xfrm>
            <a:off x="407988" y="4048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latin typeface="Playfair Display Black" panose="00000A00000000000000" pitchFamily="2" charset="0"/>
              </a:rPr>
              <a:t>Bright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F26A92-C045-466B-8E2A-C156149A97B5}"/>
              </a:ext>
            </a:extLst>
          </p:cNvPr>
          <p:cNvSpPr txBox="1">
            <a:spLocks/>
          </p:cNvSpPr>
          <p:nvPr userDrawn="1"/>
        </p:nvSpPr>
        <p:spPr>
          <a:xfrm>
            <a:off x="8969339" y="5579228"/>
            <a:ext cx="2814675" cy="10842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i="0" dirty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t>Slide</a:t>
            </a:r>
            <a:fld id="{696CAF5E-82FD-46C1-8113-274199A6E6F4}" type="slidenum">
              <a:rPr lang="id-ID" sz="9600" i="0" smtClean="0">
                <a:solidFill>
                  <a:schemeClr val="bg2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/>
              <a:t>‹#›</a:t>
            </a:fld>
            <a:endParaRPr lang="id-ID" sz="9600" i="0" dirty="0">
              <a:solidFill>
                <a:schemeClr val="bg2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500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4065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EBEA2-E75F-4D2B-898F-122049D1463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D084-39BF-4E4B-88BA-A3CB8221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1" r:id="rId2"/>
    <p:sldLayoutId id="2147483700" r:id="rId3"/>
    <p:sldLayoutId id="2147483697" r:id="rId4"/>
    <p:sldLayoutId id="2147483691" r:id="rId5"/>
    <p:sldLayoutId id="2147483687" r:id="rId6"/>
    <p:sldLayoutId id="2147483679" r:id="rId7"/>
    <p:sldLayoutId id="2147483678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55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pos="7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hyperlink" Target="https://www.instagram.com/cpoi_angars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entrpoi@mail.angarsk-adm.ru" TargetMode="External"/><Relationship Id="rId11" Type="http://schemas.openxmlformats.org/officeDocument/2006/relationships/image" Target="../media/image17.png"/><Relationship Id="rId5" Type="http://schemas.openxmlformats.org/officeDocument/2006/relationships/hyperlink" Target="mailto:nadlen.14@mail.ru" TargetMode="External"/><Relationship Id="rId10" Type="http://schemas.openxmlformats.org/officeDocument/2006/relationships/image" Target="../media/image16.jp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49657E-00F2-4A3E-B0EA-9E086133D91D}"/>
              </a:ext>
            </a:extLst>
          </p:cNvPr>
          <p:cNvSpPr/>
          <p:nvPr/>
        </p:nvSpPr>
        <p:spPr>
          <a:xfrm>
            <a:off x="407988" y="404813"/>
            <a:ext cx="11376025" cy="60483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123779-4797-4692-98AA-98DBF6A7D8AB}"/>
              </a:ext>
            </a:extLst>
          </p:cNvPr>
          <p:cNvSpPr txBox="1"/>
          <p:nvPr/>
        </p:nvSpPr>
        <p:spPr>
          <a:xfrm>
            <a:off x="4262806" y="2355574"/>
            <a:ext cx="3280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8000" spc="300" dirty="0">
                <a:solidFill>
                  <a:schemeClr val="bg1"/>
                </a:solidFill>
                <a:latin typeface="Playfair Display Black" panose="00000A00000000000000" pitchFamily="2" charset="0"/>
              </a:rPr>
              <a:t>Break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271E6D-75E8-49F0-A642-F0576A394B67}"/>
              </a:ext>
            </a:extLst>
          </p:cNvPr>
          <p:cNvSpPr txBox="1"/>
          <p:nvPr/>
        </p:nvSpPr>
        <p:spPr>
          <a:xfrm>
            <a:off x="4262806" y="3528392"/>
            <a:ext cx="366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dirty="0">
                <a:solidFill>
                  <a:schemeClr val="bg1"/>
                </a:solidFill>
                <a:latin typeface="+mj-lt"/>
              </a:rPr>
              <a:t>Presentation Template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" b="2668"/>
          <a:stretch>
            <a:fillRect/>
          </a:stretch>
        </p:blipFill>
        <p:spPr>
          <a:xfrm>
            <a:off x="407988" y="404816"/>
            <a:ext cx="11376025" cy="604837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93AA1B-41F3-47D5-96E0-F2D8F363D95D}"/>
              </a:ext>
            </a:extLst>
          </p:cNvPr>
          <p:cNvSpPr txBox="1"/>
          <p:nvPr/>
        </p:nvSpPr>
        <p:spPr>
          <a:xfrm>
            <a:off x="3258813" y="1027885"/>
            <a:ext cx="6233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254123"/>
                </a:solidFill>
              </a:rPr>
              <a:t>«Укоренись в Ангарске!»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ea typeface="Roboto" pitchFamily="2" charset="0"/>
              </a:rPr>
              <a:t>проект</a:t>
            </a:r>
            <a:endParaRPr lang="en-ID" sz="1600" dirty="0">
              <a:solidFill>
                <a:schemeClr val="bg2">
                  <a:lumMod val="50000"/>
                </a:schemeClr>
              </a:solidFill>
              <a:ea typeface="Roboto" pitchFamily="2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A739ADF-08B4-4B86-BFC1-8E5F215CAF76}"/>
              </a:ext>
            </a:extLst>
          </p:cNvPr>
          <p:cNvSpPr/>
          <p:nvPr/>
        </p:nvSpPr>
        <p:spPr>
          <a:xfrm>
            <a:off x="407988" y="503031"/>
            <a:ext cx="113292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alibri"/>
              </a:rPr>
              <a:t>Конкурс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лучших муниципальных практик  и  инициатив социально-экономического развития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alibri"/>
              </a:rPr>
              <a:t>на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территориях  присутствия </a:t>
            </a:r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Calibri"/>
            </a:endParaRPr>
          </a:p>
          <a:p>
            <a:pPr algn="ctr">
              <a:lnSpc>
                <a:spcPct val="150000"/>
              </a:lnSpc>
              <a:buClr>
                <a:schemeClr val="accent6"/>
              </a:buClr>
            </a:pP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  <a:latin typeface="Calibri"/>
              </a:rPr>
              <a:t>Госкорпорации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«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Calibri"/>
              </a:rPr>
              <a:t>Росатом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alibri"/>
              </a:rPr>
              <a:t>»</a:t>
            </a:r>
          </a:p>
          <a:p>
            <a:pPr algn="ctr">
              <a:lnSpc>
                <a:spcPct val="150000"/>
              </a:lnSpc>
              <a:buClr>
                <a:schemeClr val="accent6"/>
              </a:buClr>
            </a:pPr>
            <a:r>
              <a:rPr lang="en-ID" sz="1400" dirty="0" smtClean="0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400" dirty="0">
              <a:solidFill>
                <a:schemeClr val="bg2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45599" y="6502622"/>
            <a:ext cx="24529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Ангарский городской округ, </a:t>
            </a:r>
            <a:r>
              <a:rPr lang="ru-RU" sz="1100" dirty="0" smtClean="0"/>
              <a:t>2020 </a:t>
            </a:r>
            <a:r>
              <a:rPr lang="ru-RU" sz="1100" dirty="0"/>
              <a:t>г.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254154" y="1"/>
            <a:ext cx="937846" cy="404810"/>
            <a:chOff x="7668344" y="99341"/>
            <a:chExt cx="1540372" cy="85793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666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reak">
            <a:extLst>
              <a:ext uri="{FF2B5EF4-FFF2-40B4-BE49-F238E27FC236}">
                <a16:creationId xmlns:a16="http://schemas.microsoft.com/office/drawing/2014/main" id="{05A2D19E-F539-4E38-82C8-BE97EF47C56C}"/>
              </a:ext>
            </a:extLst>
          </p:cNvPr>
          <p:cNvSpPr txBox="1"/>
          <p:nvPr/>
        </p:nvSpPr>
        <p:spPr>
          <a:xfrm>
            <a:off x="3001405" y="2388398"/>
            <a:ext cx="6189195" cy="1492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0" b="0">
                <a:solidFill>
                  <a:srgbClr val="F7F9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ctr"/>
            <a:r>
              <a:rPr lang="ru-RU" sz="9700" b="1" spc="300" dirty="0" smtClean="0">
                <a:solidFill>
                  <a:schemeClr val="tx1"/>
                </a:solidFill>
                <a:latin typeface="+mj-lt"/>
              </a:rPr>
              <a:t>Спасибо!</a:t>
            </a:r>
            <a:endParaRPr lang="en-ID" sz="9700" b="1" spc="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Break">
            <a:extLst>
              <a:ext uri="{FF2B5EF4-FFF2-40B4-BE49-F238E27FC236}">
                <a16:creationId xmlns:a16="http://schemas.microsoft.com/office/drawing/2014/main" id="{DEEAB771-2A04-405B-A95F-35858FB4C690}"/>
              </a:ext>
            </a:extLst>
          </p:cNvPr>
          <p:cNvSpPr txBox="1"/>
          <p:nvPr/>
        </p:nvSpPr>
        <p:spPr>
          <a:xfrm>
            <a:off x="3041489" y="3818706"/>
            <a:ext cx="6109045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0" b="0">
                <a:solidFill>
                  <a:srgbClr val="F7F9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ctr"/>
            <a:r>
              <a:rPr lang="ru-RU" sz="2800" spc="300" dirty="0" smtClean="0">
                <a:solidFill>
                  <a:schemeClr val="tx1"/>
                </a:solidFill>
                <a:latin typeface="+mj-lt"/>
              </a:rPr>
              <a:t>Ангарский городской округ</a:t>
            </a:r>
            <a:endParaRPr lang="en-ID" sz="2800" spc="3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75053" y="439614"/>
            <a:ext cx="1151109" cy="560037"/>
            <a:chOff x="7668344" y="99341"/>
            <a:chExt cx="1540372" cy="85793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805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6FFBC9-DF00-4C1B-A5E4-19938D1AA8E6}"/>
              </a:ext>
            </a:extLst>
          </p:cNvPr>
          <p:cNvSpPr txBox="1"/>
          <p:nvPr/>
        </p:nvSpPr>
        <p:spPr>
          <a:xfrm>
            <a:off x="6205251" y="1283329"/>
            <a:ext cx="54022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600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«Укоренись в Ангарске!»</a:t>
            </a:r>
            <a:endParaRPr lang="en-ID" sz="4400" b="1" spc="600" dirty="0">
              <a:solidFill>
                <a:schemeClr val="bg1">
                  <a:lumMod val="25000"/>
                </a:schemeClr>
              </a:solidFill>
              <a:latin typeface="+mj-lt"/>
              <a:ea typeface="Robot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A37A2-013E-4613-84B5-53EB5C5109AD}"/>
              </a:ext>
            </a:extLst>
          </p:cNvPr>
          <p:cNvSpPr txBox="1"/>
          <p:nvPr/>
        </p:nvSpPr>
        <p:spPr>
          <a:xfrm>
            <a:off x="6314502" y="2727704"/>
            <a:ext cx="54022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/>
              <a:t>проект по озеленению дворов, парков, скверов, </a:t>
            </a:r>
            <a:r>
              <a:rPr lang="ru-RU" sz="1200" dirty="0" err="1" smtClean="0"/>
              <a:t>междворовой</a:t>
            </a:r>
            <a:r>
              <a:rPr lang="ru-RU" sz="1200" dirty="0"/>
              <a:t> территории, создание новых зон отдыха </a:t>
            </a:r>
            <a:r>
              <a:rPr lang="ru-RU" sz="1200" dirty="0" smtClean="0"/>
              <a:t>с привлечением жителей округа. 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1"/>
                </a:solidFill>
              </a:rPr>
              <a:t>«Высаживая деревья, мы инвестируем в будущее!»</a:t>
            </a:r>
            <a:endParaRPr lang="id-ID" sz="1600" dirty="0">
              <a:solidFill>
                <a:schemeClr val="accent1"/>
              </a:solidFill>
              <a:cs typeface="Poppins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ru-RU" sz="1200" dirty="0" smtClean="0"/>
          </a:p>
          <a:p>
            <a:pPr>
              <a:lnSpc>
                <a:spcPct val="150000"/>
              </a:lnSpc>
            </a:pPr>
            <a:r>
              <a:rPr lang="ru-RU" sz="1200" dirty="0" smtClean="0"/>
              <a:t>Проект </a:t>
            </a:r>
            <a:r>
              <a:rPr lang="ru-RU" sz="1200" dirty="0"/>
              <a:t>направлен на улучшение экологической обстановки, воспитание в детях уважения к малой родине, бережного отношения к природе, создание комфортной среды для отдыха горожан и гостей </a:t>
            </a:r>
            <a:r>
              <a:rPr lang="ru-RU" sz="1200" dirty="0" smtClean="0"/>
              <a:t>города.</a:t>
            </a:r>
            <a:endParaRPr lang="en-ID" sz="1200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3" b="13673"/>
          <a:stretch>
            <a:fillRect/>
          </a:stretch>
        </p:blipFill>
        <p:spPr/>
      </p:pic>
      <p:grpSp>
        <p:nvGrpSpPr>
          <p:cNvPr id="7" name="Группа 6"/>
          <p:cNvGrpSpPr/>
          <p:nvPr/>
        </p:nvGrpSpPr>
        <p:grpSpPr>
          <a:xfrm>
            <a:off x="475053" y="439614"/>
            <a:ext cx="1151109" cy="560037"/>
            <a:chOff x="7668344" y="99341"/>
            <a:chExt cx="1540372" cy="85793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26" y="5218518"/>
            <a:ext cx="1425288" cy="11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2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A25DCF5-65E3-4957-8DC4-6692CE8B6146}"/>
              </a:ext>
            </a:extLst>
          </p:cNvPr>
          <p:cNvSpPr txBox="1"/>
          <p:nvPr/>
        </p:nvSpPr>
        <p:spPr>
          <a:xfrm>
            <a:off x="417926" y="1291879"/>
            <a:ext cx="3706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300" dirty="0" smtClean="0">
                <a:latin typeface="+mj-lt"/>
                <a:ea typeface="Roboto" pitchFamily="2" charset="0"/>
              </a:rPr>
              <a:t>Цель проекта</a:t>
            </a:r>
          </a:p>
          <a:p>
            <a:endParaRPr lang="ru-RU" sz="1600" dirty="0" smtClean="0">
              <a:solidFill>
                <a:schemeClr val="accent1"/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«Укоренись в Ангарске!»</a:t>
            </a:r>
            <a:endParaRPr lang="en-US" sz="2400" b="1" spc="300" dirty="0">
              <a:latin typeface="+mj-lt"/>
              <a:ea typeface="Roboto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1DC314-4CBE-4510-AA34-ABA905ACDDD0}"/>
              </a:ext>
            </a:extLst>
          </p:cNvPr>
          <p:cNvSpPr/>
          <p:nvPr/>
        </p:nvSpPr>
        <p:spPr>
          <a:xfrm>
            <a:off x="8287608" y="1291879"/>
            <a:ext cx="29929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en-US" sz="1100" dirty="0">
                <a:solidFill>
                  <a:schemeClr val="accent1"/>
                </a:solidFill>
                <a:cs typeface="Poppins" panose="02000000000000000000" pitchFamily="2" charset="0"/>
              </a:rPr>
              <a:t>01.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Вовлечение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граждан в решение вопросов развития городской среды, повышение эффективности взаимодействия, а также степени ответственного участия всех сторон.</a:t>
            </a:r>
            <a:endParaRPr lang="en-US" sz="3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B01052-50E6-4508-B75F-45FF081802E8}"/>
              </a:ext>
            </a:extLst>
          </p:cNvPr>
          <p:cNvSpPr txBox="1"/>
          <p:nvPr/>
        </p:nvSpPr>
        <p:spPr>
          <a:xfrm>
            <a:off x="417926" y="3249767"/>
            <a:ext cx="37068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/>
              <a:t>Повышением уровня жизни населения посредством вовлечения граждан в решение вопросов развития городской среды.</a:t>
            </a:r>
            <a:r>
              <a:rPr lang="en-ID" sz="1200" dirty="0" smtClean="0"/>
              <a:t> </a:t>
            </a:r>
            <a:endParaRPr lang="en-ID" sz="1200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8" r="28318"/>
          <a:stretch>
            <a:fillRect/>
          </a:stretch>
        </p:blipFill>
        <p:spPr/>
      </p:pic>
      <p:grpSp>
        <p:nvGrpSpPr>
          <p:cNvPr id="11" name="Группа 10"/>
          <p:cNvGrpSpPr/>
          <p:nvPr/>
        </p:nvGrpSpPr>
        <p:grpSpPr>
          <a:xfrm>
            <a:off x="475053" y="439614"/>
            <a:ext cx="1151109" cy="560037"/>
            <a:chOff x="7668344" y="99341"/>
            <a:chExt cx="1540372" cy="85793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A25DCF5-65E3-4957-8DC4-6692CE8B6146}"/>
              </a:ext>
            </a:extLst>
          </p:cNvPr>
          <p:cNvSpPr txBox="1"/>
          <p:nvPr/>
        </p:nvSpPr>
        <p:spPr>
          <a:xfrm>
            <a:off x="8287608" y="545328"/>
            <a:ext cx="260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 smtClean="0">
                <a:latin typeface="+mj-lt"/>
                <a:ea typeface="Roboto" pitchFamily="2" charset="0"/>
              </a:rPr>
              <a:t>Задачи:</a:t>
            </a:r>
            <a:endParaRPr lang="en-US" sz="2800" b="1" spc="300" dirty="0">
              <a:latin typeface="+mj-lt"/>
              <a:ea typeface="Roboto" pitchFamily="2" charset="0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2A1DC314-4CBE-4510-AA34-ABA905ACDDD0}"/>
              </a:ext>
            </a:extLst>
          </p:cNvPr>
          <p:cNvSpPr/>
          <p:nvPr/>
        </p:nvSpPr>
        <p:spPr>
          <a:xfrm>
            <a:off x="8287607" y="2522356"/>
            <a:ext cx="29929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1100" dirty="0" smtClean="0">
                <a:solidFill>
                  <a:schemeClr val="accent1"/>
                </a:solidFill>
                <a:cs typeface="Poppins" panose="02000000000000000000" pitchFamily="2" charset="0"/>
              </a:rPr>
              <a:t>0</a:t>
            </a:r>
            <a:r>
              <a:rPr lang="ru-RU" sz="1100" dirty="0" smtClean="0">
                <a:solidFill>
                  <a:schemeClr val="accent1"/>
                </a:solidFill>
                <a:cs typeface="Poppins" panose="02000000000000000000" pitchFamily="2" charset="0"/>
              </a:rPr>
              <a:t>2</a:t>
            </a:r>
            <a:r>
              <a:rPr lang="en-US" sz="1100" dirty="0" smtClean="0">
                <a:solidFill>
                  <a:schemeClr val="accent1"/>
                </a:solidFill>
                <a:cs typeface="Poppins" panose="02000000000000000000" pitchFamily="2" charset="0"/>
              </a:rPr>
              <a:t>.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устойчивого социального и экономического развития городской среды, формирования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сообщества заинтересованных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в развитии территории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2A1DC314-4CBE-4510-AA34-ABA905ACDDD0}"/>
              </a:ext>
            </a:extLst>
          </p:cNvPr>
          <p:cNvSpPr/>
          <p:nvPr/>
        </p:nvSpPr>
        <p:spPr>
          <a:xfrm>
            <a:off x="8287608" y="3742017"/>
            <a:ext cx="289180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en-US" sz="1100" dirty="0" smtClean="0">
                <a:solidFill>
                  <a:schemeClr val="accent1"/>
                </a:solidFill>
                <a:cs typeface="Poppins" panose="02000000000000000000" pitchFamily="2" charset="0"/>
              </a:rPr>
              <a:t>0</a:t>
            </a:r>
            <a:r>
              <a:rPr lang="ru-RU" sz="1100" dirty="0" smtClean="0">
                <a:solidFill>
                  <a:schemeClr val="accent1"/>
                </a:solidFill>
                <a:cs typeface="Poppins" panose="02000000000000000000" pitchFamily="2" charset="0"/>
              </a:rPr>
              <a:t>3</a:t>
            </a:r>
            <a:r>
              <a:rPr lang="en-US" sz="1100" dirty="0" smtClean="0">
                <a:solidFill>
                  <a:schemeClr val="accent1"/>
                </a:solidFill>
                <a:cs typeface="Poppins" panose="02000000000000000000" pitchFamily="2" charset="0"/>
              </a:rPr>
              <a:t>.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востребованности городских пространств и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разрабатываемых проектов.</a:t>
            </a:r>
            <a:endParaRPr lang="en-US" sz="3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A1DC314-4CBE-4510-AA34-ABA905ACDDD0}"/>
              </a:ext>
            </a:extLst>
          </p:cNvPr>
          <p:cNvSpPr/>
          <p:nvPr/>
        </p:nvSpPr>
        <p:spPr>
          <a:xfrm>
            <a:off x="8287608" y="4707762"/>
            <a:ext cx="2891804" cy="56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en-US" sz="1100" dirty="0" smtClean="0">
                <a:solidFill>
                  <a:schemeClr val="accent1"/>
                </a:solidFill>
                <a:cs typeface="Poppins" panose="02000000000000000000" pitchFamily="2" charset="0"/>
              </a:rPr>
              <a:t>0</a:t>
            </a:r>
            <a:r>
              <a:rPr lang="ru-RU" sz="1100" dirty="0" smtClean="0">
                <a:solidFill>
                  <a:schemeClr val="accent1"/>
                </a:solidFill>
                <a:cs typeface="Poppins" panose="02000000000000000000" pitchFamily="2" charset="0"/>
              </a:rPr>
              <a:t>4</a:t>
            </a:r>
            <a:r>
              <a:rPr lang="en-US" sz="1100" dirty="0" smtClean="0">
                <a:solidFill>
                  <a:schemeClr val="accent1"/>
                </a:solidFill>
                <a:cs typeface="Poppins" panose="02000000000000000000" pitchFamily="2" charset="0"/>
              </a:rPr>
              <a:t>.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Улучшение экологического состояния и внешнего облика округа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55" y="5240558"/>
            <a:ext cx="1529295" cy="1212631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66155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A3B30B-4404-4675-81E5-A64255753D92}"/>
              </a:ext>
            </a:extLst>
          </p:cNvPr>
          <p:cNvSpPr txBox="1"/>
          <p:nvPr/>
        </p:nvSpPr>
        <p:spPr>
          <a:xfrm>
            <a:off x="6113914" y="1056908"/>
            <a:ext cx="4687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300" dirty="0" smtClean="0">
                <a:latin typeface="+mj-lt"/>
                <a:ea typeface="Roboto" pitchFamily="2" charset="0"/>
              </a:rPr>
              <a:t>Реализация проекта</a:t>
            </a:r>
            <a:endParaRPr lang="en-ID" sz="4800" b="1" spc="300" dirty="0">
              <a:latin typeface="+mj-lt"/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B4592-B977-4229-B9CE-68DE3ACB03EF}"/>
              </a:ext>
            </a:extLst>
          </p:cNvPr>
          <p:cNvSpPr txBox="1"/>
          <p:nvPr/>
        </p:nvSpPr>
        <p:spPr>
          <a:xfrm>
            <a:off x="5553075" y="2995900"/>
            <a:ext cx="6073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 smtClean="0"/>
              <a:t>     Проект реализуется </a:t>
            </a:r>
            <a:r>
              <a:rPr lang="ru-RU" sz="1200" u="sng" dirty="0" smtClean="0">
                <a:solidFill>
                  <a:schemeClr val="accent1"/>
                </a:solidFill>
              </a:rPr>
              <a:t>за </a:t>
            </a:r>
            <a:r>
              <a:rPr lang="ru-RU" sz="1200" u="sng" dirty="0">
                <a:solidFill>
                  <a:schemeClr val="accent1"/>
                </a:solidFill>
              </a:rPr>
              <a:t>счет </a:t>
            </a:r>
            <a:r>
              <a:rPr lang="ru-RU" sz="1200" u="sng" dirty="0" smtClean="0">
                <a:solidFill>
                  <a:schemeClr val="accent1"/>
                </a:solidFill>
              </a:rPr>
              <a:t>средств </a:t>
            </a:r>
            <a:r>
              <a:rPr lang="ru-RU" sz="1200" u="sng" dirty="0">
                <a:solidFill>
                  <a:schemeClr val="accent1"/>
                </a:solidFill>
              </a:rPr>
              <a:t>бюджета</a:t>
            </a:r>
            <a:r>
              <a:rPr lang="ru-RU" sz="1200" u="sng" dirty="0"/>
              <a:t> </a:t>
            </a:r>
            <a:r>
              <a:rPr lang="ru-RU" sz="1200" dirty="0" smtClean="0"/>
              <a:t>Ангарского городского округа (поступления </a:t>
            </a:r>
            <a:r>
              <a:rPr lang="ru-RU" sz="1200" dirty="0"/>
              <a:t>целевых денежных средств на компенсационное озеленение). </a:t>
            </a:r>
            <a:endParaRPr lang="ru-RU" sz="1200" dirty="0" smtClean="0"/>
          </a:p>
          <a:p>
            <a:pPr algn="just">
              <a:lnSpc>
                <a:spcPct val="150000"/>
              </a:lnSpc>
            </a:pPr>
            <a:r>
              <a:rPr lang="ru-RU" sz="1200" dirty="0"/>
              <a:t> </a:t>
            </a:r>
            <a:r>
              <a:rPr lang="ru-RU" sz="1200" dirty="0" smtClean="0"/>
              <a:t>     На безвозмездной основе саженцы </a:t>
            </a:r>
            <a:r>
              <a:rPr lang="ru-RU" sz="1200" dirty="0"/>
              <a:t>деревьев </a:t>
            </a:r>
            <a:r>
              <a:rPr lang="ru-RU" sz="1200" dirty="0" smtClean="0"/>
              <a:t>предоставляются жителям округа, которые </a:t>
            </a:r>
            <a:r>
              <a:rPr lang="ru-RU" sz="1200" dirty="0"/>
              <a:t>за счет собственных сил обеспечивают посадку саженцев </a:t>
            </a:r>
            <a:r>
              <a:rPr lang="ru-RU" sz="1200" dirty="0" smtClean="0"/>
              <a:t>деревьев, последующий </a:t>
            </a:r>
            <a:r>
              <a:rPr lang="ru-RU" sz="1200" dirty="0"/>
              <a:t>полив и необходимые </a:t>
            </a:r>
            <a:r>
              <a:rPr lang="ru-RU" sz="1200" dirty="0" err="1"/>
              <a:t>уходные</a:t>
            </a:r>
            <a:r>
              <a:rPr lang="ru-RU" sz="1200" dirty="0"/>
              <a:t> </a:t>
            </a:r>
            <a:r>
              <a:rPr lang="ru-RU" sz="1200" dirty="0" smtClean="0"/>
              <a:t>работы.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/>
              <a:t>      Проект при возможности синхронизируется </a:t>
            </a:r>
            <a:r>
              <a:rPr lang="ru-RU" sz="1200" dirty="0"/>
              <a:t>с другими проектами/программами, в частности с реализацией программы «Формирование комфортной городской среды</a:t>
            </a:r>
            <a:r>
              <a:rPr lang="ru-RU" sz="1200" dirty="0" smtClean="0"/>
              <a:t>» на территории Ангарского городского округа.</a:t>
            </a:r>
            <a:endParaRPr lang="en-ID" sz="1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75053" y="439614"/>
            <a:ext cx="1151109" cy="560037"/>
            <a:chOff x="7668344" y="99341"/>
            <a:chExt cx="1540372" cy="85793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304224"/>
            <a:ext cx="1491964" cy="116316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8" r="16998"/>
          <a:stretch>
            <a:fillRect/>
          </a:stretch>
        </p:blipFill>
        <p:spPr>
          <a:xfrm>
            <a:off x="647700" y="987425"/>
            <a:ext cx="4819650" cy="5465763"/>
          </a:xfrm>
        </p:spPr>
      </p:pic>
    </p:spTree>
    <p:extLst>
      <p:ext uri="{BB962C8B-B14F-4D97-AF65-F5344CB8AC3E}">
        <p14:creationId xmlns:p14="http://schemas.microsoft.com/office/powerpoint/2010/main" val="242058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6FFBC9-DF00-4C1B-A5E4-19938D1AA8E6}"/>
              </a:ext>
            </a:extLst>
          </p:cNvPr>
          <p:cNvSpPr txBox="1"/>
          <p:nvPr/>
        </p:nvSpPr>
        <p:spPr>
          <a:xfrm>
            <a:off x="475053" y="1068850"/>
            <a:ext cx="54022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600" dirty="0" smtClean="0">
                <a:solidFill>
                  <a:schemeClr val="accent1"/>
                </a:solidFill>
                <a:latin typeface="+mj-lt"/>
              </a:rPr>
              <a:t>Участники проекта</a:t>
            </a:r>
            <a:endParaRPr lang="en-ID" sz="4400" b="1" spc="600" dirty="0">
              <a:solidFill>
                <a:schemeClr val="accent1"/>
              </a:solidFill>
              <a:latin typeface="+mj-lt"/>
              <a:ea typeface="Robot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A37A2-013E-4613-84B5-53EB5C5109AD}"/>
              </a:ext>
            </a:extLst>
          </p:cNvPr>
          <p:cNvSpPr txBox="1"/>
          <p:nvPr/>
        </p:nvSpPr>
        <p:spPr>
          <a:xfrm>
            <a:off x="857250" y="2993086"/>
            <a:ext cx="4743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/>
              <a:t>Более </a:t>
            </a:r>
            <a:r>
              <a:rPr lang="ru-RU" sz="1200" dirty="0">
                <a:solidFill>
                  <a:schemeClr val="accent1"/>
                </a:solidFill>
              </a:rPr>
              <a:t>1500 </a:t>
            </a:r>
            <a:r>
              <a:rPr lang="ru-RU" sz="1200" dirty="0" smtClean="0">
                <a:solidFill>
                  <a:schemeClr val="accent1"/>
                </a:solidFill>
              </a:rPr>
              <a:t>человек </a:t>
            </a:r>
            <a:r>
              <a:rPr lang="ru-RU" sz="1200" dirty="0" smtClean="0"/>
              <a:t>приняли участие в реализации практики: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депутаты </a:t>
            </a:r>
            <a:r>
              <a:rPr lang="ru-RU" sz="1200" dirty="0"/>
              <a:t>Думы АГО, </a:t>
            </a:r>
            <a:r>
              <a:rPr lang="ru-RU" sz="1200" dirty="0" smtClean="0"/>
              <a:t>представители </a:t>
            </a:r>
            <a:r>
              <a:rPr lang="ru-RU" sz="1200" dirty="0"/>
              <a:t>администрации АГО, </a:t>
            </a:r>
            <a:r>
              <a:rPr lang="ru-RU" sz="1200" dirty="0" smtClean="0"/>
              <a:t>активные </a:t>
            </a:r>
            <a:r>
              <a:rPr lang="ru-RU" sz="1200" dirty="0"/>
              <a:t>жители, </a:t>
            </a:r>
            <a:r>
              <a:rPr lang="ru-RU" sz="1200" dirty="0" smtClean="0"/>
              <a:t>представители </a:t>
            </a:r>
            <a:r>
              <a:rPr lang="ru-RU" sz="1200" dirty="0" err="1"/>
              <a:t>ТОСов</a:t>
            </a:r>
            <a:r>
              <a:rPr lang="ru-RU" sz="1200" dirty="0"/>
              <a:t>, </a:t>
            </a:r>
            <a:r>
              <a:rPr lang="ru-RU" sz="1200" dirty="0" smtClean="0"/>
              <a:t>молодежного </a:t>
            </a:r>
            <a:r>
              <a:rPr lang="ru-RU" sz="1200" dirty="0"/>
              <a:t>центра и Совета ветеранов, </a:t>
            </a:r>
            <a:r>
              <a:rPr lang="ru-RU" sz="1200" dirty="0" smtClean="0"/>
              <a:t>учащиеся </a:t>
            </a:r>
            <a:r>
              <a:rPr lang="ru-RU" sz="1200" dirty="0"/>
              <a:t>школ, студенты</a:t>
            </a:r>
            <a:r>
              <a:rPr lang="ru-RU" sz="1200" dirty="0" smtClean="0"/>
              <a:t>, </a:t>
            </a:r>
            <a:r>
              <a:rPr lang="ru-RU" sz="1200" dirty="0"/>
              <a:t>предприниматели</a:t>
            </a:r>
            <a:r>
              <a:rPr lang="ru-RU" sz="1200" dirty="0" smtClean="0"/>
              <a:t>. </a:t>
            </a:r>
            <a:endParaRPr lang="en-ID" sz="1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75053" y="439614"/>
            <a:ext cx="1151109" cy="560037"/>
            <a:chOff x="7668344" y="99341"/>
            <a:chExt cx="1540372" cy="85793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26" y="5218518"/>
            <a:ext cx="1425288" cy="1163167"/>
          </a:xfrm>
          <a:prstGeom prst="rect">
            <a:avLst/>
          </a:prstGeom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r="291"/>
          <a:stretch>
            <a:fillRect/>
          </a:stretch>
        </p:blipFill>
        <p:spPr>
          <a:xfrm>
            <a:off x="5876925" y="847725"/>
            <a:ext cx="5688013" cy="4291013"/>
          </a:xfrm>
        </p:spPr>
      </p:pic>
    </p:spTree>
    <p:extLst>
      <p:ext uri="{BB962C8B-B14F-4D97-AF65-F5344CB8AC3E}">
        <p14:creationId xmlns:p14="http://schemas.microsoft.com/office/powerpoint/2010/main" val="4052959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239D736-89E5-4BB1-B38B-730A0E453729}"/>
              </a:ext>
            </a:extLst>
          </p:cNvPr>
          <p:cNvSpPr txBox="1"/>
          <p:nvPr/>
        </p:nvSpPr>
        <p:spPr>
          <a:xfrm>
            <a:off x="786928" y="1916907"/>
            <a:ext cx="4487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1A242E"/>
                </a:solidFill>
              </a:rPr>
              <a:t>Проект «Укоренись в Ангарске!» успешно реализуется</a:t>
            </a:r>
            <a:endParaRPr lang="en-US" sz="2000" b="1" spc="300" dirty="0">
              <a:latin typeface="+mj-lt"/>
              <a:ea typeface="Roboto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E558AA-FD93-429F-BC60-61021DE76383}"/>
              </a:ext>
            </a:extLst>
          </p:cNvPr>
          <p:cNvSpPr txBox="1"/>
          <p:nvPr/>
        </p:nvSpPr>
        <p:spPr>
          <a:xfrm>
            <a:off x="694946" y="2926215"/>
            <a:ext cx="4315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1A242E"/>
                </a:solidFill>
              </a:rPr>
              <a:t>на </a:t>
            </a:r>
            <a:r>
              <a:rPr lang="ru-RU" sz="1200" dirty="0">
                <a:solidFill>
                  <a:srgbClr val="1A242E"/>
                </a:solidFill>
              </a:rPr>
              <a:t>территории округа, дает возможность активно влиять на вопросы, касающиеся непосредственно самих жителей и осуществлять контроль за развитием территории, на которой они живут, повышает уровень лояльности и социального оптимизма горожан. </a:t>
            </a:r>
            <a:endParaRPr lang="en-ID" sz="14100" b="1" dirty="0">
              <a:ea typeface="Roboto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6BF7B8-A181-406C-A116-383A5152B533}"/>
              </a:ext>
            </a:extLst>
          </p:cNvPr>
          <p:cNvSpPr txBox="1"/>
          <p:nvPr/>
        </p:nvSpPr>
        <p:spPr>
          <a:xfrm>
            <a:off x="1775368" y="999651"/>
            <a:ext cx="276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+mj-lt"/>
                <a:cs typeface="Poppins" panose="02000000000000000000" pitchFamily="2" charset="0"/>
              </a:rPr>
              <a:t>Результаты</a:t>
            </a:r>
            <a:endParaRPr lang="id-ID" sz="3200" b="1" dirty="0">
              <a:solidFill>
                <a:schemeClr val="accent1"/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4E9D30-D86B-468B-951D-E342841C4960}"/>
              </a:ext>
            </a:extLst>
          </p:cNvPr>
          <p:cNvSpPr/>
          <p:nvPr/>
        </p:nvSpPr>
        <p:spPr>
          <a:xfrm>
            <a:off x="8749886" y="1316742"/>
            <a:ext cx="3024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6"/>
              </a:buClr>
            </a:pPr>
            <a:r>
              <a:rPr lang="ru-RU" sz="1200" dirty="0">
                <a:solidFill>
                  <a:srgbClr val="1A242E"/>
                </a:solidFill>
              </a:rPr>
              <a:t>За период реализации проекта жителями высажено </a:t>
            </a:r>
            <a:endParaRPr lang="ru-RU" sz="1200" dirty="0" smtClean="0">
              <a:solidFill>
                <a:srgbClr val="1A242E"/>
              </a:solidFill>
            </a:endParaRPr>
          </a:p>
          <a:p>
            <a:pPr algn="ctr">
              <a:lnSpc>
                <a:spcPct val="150000"/>
              </a:lnSpc>
              <a:buClr>
                <a:schemeClr val="accent6"/>
              </a:buClr>
            </a:pPr>
            <a:r>
              <a:rPr lang="ru-RU" sz="1200" u="sng" dirty="0" smtClean="0">
                <a:solidFill>
                  <a:schemeClr val="accent1"/>
                </a:solidFill>
              </a:rPr>
              <a:t>1490 </a:t>
            </a:r>
            <a:r>
              <a:rPr lang="ru-RU" sz="1200" u="sng" dirty="0">
                <a:solidFill>
                  <a:schemeClr val="accent1"/>
                </a:solidFill>
              </a:rPr>
              <a:t>деревьев и кустарников</a:t>
            </a:r>
            <a:r>
              <a:rPr lang="ru-RU" sz="1200" dirty="0">
                <a:solidFill>
                  <a:srgbClr val="1A242E"/>
                </a:solidFill>
              </a:rPr>
              <a:t>, </a:t>
            </a:r>
            <a:endParaRPr lang="ru-RU" sz="1200" dirty="0" smtClean="0">
              <a:solidFill>
                <a:srgbClr val="1A242E"/>
              </a:solidFill>
            </a:endParaRPr>
          </a:p>
          <a:p>
            <a:pPr algn="ctr">
              <a:lnSpc>
                <a:spcPct val="150000"/>
              </a:lnSpc>
              <a:buClr>
                <a:schemeClr val="accent6"/>
              </a:buClr>
            </a:pPr>
            <a:r>
              <a:rPr lang="ru-RU" sz="1200" dirty="0" smtClean="0">
                <a:solidFill>
                  <a:srgbClr val="1A242E"/>
                </a:solidFill>
              </a:rPr>
              <a:t>приняли </a:t>
            </a:r>
            <a:r>
              <a:rPr lang="ru-RU" sz="1200" dirty="0">
                <a:solidFill>
                  <a:srgbClr val="1A242E"/>
                </a:solidFill>
              </a:rPr>
              <a:t>участие 98 </a:t>
            </a:r>
            <a:r>
              <a:rPr lang="ru-RU" sz="1200" dirty="0" smtClean="0">
                <a:solidFill>
                  <a:srgbClr val="1A242E"/>
                </a:solidFill>
              </a:rPr>
              <a:t>дворов</a:t>
            </a:r>
            <a:endParaRPr lang="en-US" sz="3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A405F2-BFBA-44C7-AF6C-CE78E9C1F76F}"/>
              </a:ext>
            </a:extLst>
          </p:cNvPr>
          <p:cNvSpPr/>
          <p:nvPr/>
        </p:nvSpPr>
        <p:spPr>
          <a:xfrm>
            <a:off x="5317941" y="4418971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 smtClean="0">
                <a:solidFill>
                  <a:srgbClr val="1A242E"/>
                </a:solidFill>
              </a:rPr>
              <a:t>было </a:t>
            </a:r>
            <a:r>
              <a:rPr lang="ru-RU" sz="1200" dirty="0">
                <a:solidFill>
                  <a:srgbClr val="1A242E"/>
                </a:solidFill>
              </a:rPr>
              <a:t>создано </a:t>
            </a:r>
            <a:r>
              <a:rPr lang="ru-RU" sz="1200" u="sng" dirty="0">
                <a:solidFill>
                  <a:schemeClr val="accent1"/>
                </a:solidFill>
              </a:rPr>
              <a:t>2 новых сквера</a:t>
            </a:r>
            <a:r>
              <a:rPr lang="ru-RU" sz="1200" dirty="0">
                <a:solidFill>
                  <a:srgbClr val="1A242E"/>
                </a:solidFill>
              </a:rPr>
              <a:t>, </a:t>
            </a:r>
            <a:endParaRPr lang="ru-RU" sz="1200" dirty="0" smtClean="0">
              <a:solidFill>
                <a:srgbClr val="1A242E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ru-RU" sz="1200" dirty="0" smtClean="0">
                <a:solidFill>
                  <a:srgbClr val="1A242E"/>
                </a:solidFill>
              </a:rPr>
              <a:t>озеленили </a:t>
            </a:r>
            <a:r>
              <a:rPr lang="ru-RU" sz="1200" u="sng" dirty="0">
                <a:solidFill>
                  <a:schemeClr val="accent1"/>
                </a:solidFill>
              </a:rPr>
              <a:t>6 общественных территорий</a:t>
            </a:r>
            <a:r>
              <a:rPr lang="ru-RU" sz="1200" dirty="0">
                <a:solidFill>
                  <a:srgbClr val="1A242E"/>
                </a:solidFill>
              </a:rPr>
              <a:t>, </a:t>
            </a:r>
            <a:endParaRPr lang="ru-RU" sz="1200" dirty="0" smtClean="0">
              <a:solidFill>
                <a:srgbClr val="1A242E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ru-RU" sz="1200" dirty="0" smtClean="0">
                <a:solidFill>
                  <a:srgbClr val="1A242E"/>
                </a:solidFill>
              </a:rPr>
              <a:t>  приняли </a:t>
            </a:r>
            <a:r>
              <a:rPr lang="ru-RU" sz="1200" dirty="0">
                <a:solidFill>
                  <a:srgbClr val="1A242E"/>
                </a:solidFill>
              </a:rPr>
              <a:t>участие более 1500 </a:t>
            </a:r>
            <a:r>
              <a:rPr lang="ru-RU" sz="1200" dirty="0" smtClean="0">
                <a:solidFill>
                  <a:srgbClr val="1A242E"/>
                </a:solidFill>
              </a:rPr>
              <a:t>человек</a:t>
            </a:r>
            <a:r>
              <a:rPr lang="en-ID" sz="1100" dirty="0" smtClean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3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>
            <a:fillRect/>
          </a:stretch>
        </p:blipFill>
        <p:spPr>
          <a:xfrm>
            <a:off x="8639175" y="3318290"/>
            <a:ext cx="3134898" cy="3134898"/>
          </a:xfrm>
        </p:spPr>
      </p:pic>
      <p:grpSp>
        <p:nvGrpSpPr>
          <p:cNvPr id="10" name="Группа 9"/>
          <p:cNvGrpSpPr/>
          <p:nvPr/>
        </p:nvGrpSpPr>
        <p:grpSpPr>
          <a:xfrm>
            <a:off x="475053" y="439614"/>
            <a:ext cx="1151109" cy="560037"/>
            <a:chOff x="7668344" y="99341"/>
            <a:chExt cx="1540372" cy="8579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5" y="5290021"/>
            <a:ext cx="1491964" cy="116316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7" name="Рисунок 16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2" r="12562"/>
          <a:stretch>
            <a:fillRect/>
          </a:stretch>
        </p:blipFill>
        <p:spPr>
          <a:xfrm>
            <a:off x="5317941" y="439614"/>
            <a:ext cx="3326303" cy="3281465"/>
          </a:xfrm>
        </p:spPr>
      </p:pic>
    </p:spTree>
    <p:extLst>
      <p:ext uri="{BB962C8B-B14F-4D97-AF65-F5344CB8AC3E}">
        <p14:creationId xmlns:p14="http://schemas.microsoft.com/office/powerpoint/2010/main" val="156425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E68419B-3171-468A-93C8-143A8421AACB}"/>
              </a:ext>
            </a:extLst>
          </p:cNvPr>
          <p:cNvSpPr txBox="1"/>
          <p:nvPr/>
        </p:nvSpPr>
        <p:spPr>
          <a:xfrm>
            <a:off x="1537343" y="763871"/>
            <a:ext cx="999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300" dirty="0" smtClean="0">
                <a:latin typeface="+mj-lt"/>
                <a:ea typeface="Roboto" pitchFamily="2" charset="0"/>
              </a:rPr>
              <a:t>Социально-экономические показатели в результате реализации практики </a:t>
            </a:r>
            <a:endParaRPr lang="en-ID" sz="2400" b="1" spc="300" dirty="0">
              <a:latin typeface="+mj-lt"/>
              <a:ea typeface="Roboto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C918C9-F3F0-47B6-B126-B9C45F1C22AA}"/>
              </a:ext>
            </a:extLst>
          </p:cNvPr>
          <p:cNvSpPr/>
          <p:nvPr/>
        </p:nvSpPr>
        <p:spPr>
          <a:xfrm>
            <a:off x="9454846" y="2484531"/>
            <a:ext cx="1829142" cy="1829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0F9B0-6EA7-4349-A16F-B46A18B3BAC9}"/>
              </a:ext>
            </a:extLst>
          </p:cNvPr>
          <p:cNvSpPr txBox="1"/>
          <p:nvPr/>
        </p:nvSpPr>
        <p:spPr>
          <a:xfrm>
            <a:off x="5842216" y="4684548"/>
            <a:ext cx="284321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Увеличение доли граждан, принимающих участие в решении вопросов развития городской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среды</a:t>
            </a:r>
            <a:endParaRPr lang="en-ID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D95920-6D9C-48CA-8435-310E4B37C586}"/>
              </a:ext>
            </a:extLst>
          </p:cNvPr>
          <p:cNvSpPr txBox="1"/>
          <p:nvPr/>
        </p:nvSpPr>
        <p:spPr>
          <a:xfrm>
            <a:off x="5710612" y="2763031"/>
            <a:ext cx="28432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100" dirty="0"/>
              <a:t>Общая площадь озелененных </a:t>
            </a:r>
            <a:r>
              <a:rPr lang="ru-RU" sz="1100" dirty="0" smtClean="0"/>
              <a:t>территорий АГО</a:t>
            </a:r>
            <a:endParaRPr lang="en-ID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0986DB-418D-41D9-99B0-C441C97A7536}"/>
              </a:ext>
            </a:extLst>
          </p:cNvPr>
          <p:cNvSpPr txBox="1"/>
          <p:nvPr/>
        </p:nvSpPr>
        <p:spPr>
          <a:xfrm>
            <a:off x="8685428" y="3209790"/>
            <a:ext cx="284321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100" dirty="0">
                <a:solidFill>
                  <a:schemeClr val="accent1"/>
                </a:solidFill>
              </a:rPr>
              <a:t>Количество высаженных деревьев и кустарников за счет компенсационного </a:t>
            </a:r>
            <a:r>
              <a:rPr lang="ru-RU" sz="1100" dirty="0" smtClean="0">
                <a:solidFill>
                  <a:schemeClr val="accent1"/>
                </a:solidFill>
              </a:rPr>
              <a:t>озеленения</a:t>
            </a:r>
            <a:endParaRPr lang="en-ID" sz="1100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9F350A-0CDA-4A24-99D6-42F02E9AE54E}"/>
              </a:ext>
            </a:extLst>
          </p:cNvPr>
          <p:cNvSpPr txBox="1"/>
          <p:nvPr/>
        </p:nvSpPr>
        <p:spPr>
          <a:xfrm>
            <a:off x="6259985" y="3976662"/>
            <a:ext cx="182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spc="600" dirty="0" smtClean="0">
                <a:solidFill>
                  <a:schemeClr val="accent1"/>
                </a:solidFill>
                <a:latin typeface="+mj-lt"/>
              </a:rPr>
              <a:t>+3</a:t>
            </a:r>
            <a:r>
              <a:rPr lang="en-US" sz="4000" spc="600" dirty="0" smtClean="0">
                <a:solidFill>
                  <a:schemeClr val="accent1"/>
                </a:solidFill>
                <a:latin typeface="+mj-lt"/>
              </a:rPr>
              <a:t>%</a:t>
            </a:r>
            <a:endParaRPr lang="en-US" sz="4000" spc="600" dirty="0">
              <a:solidFill>
                <a:schemeClr val="accent1"/>
              </a:solidFill>
              <a:latin typeface="+mj-lt"/>
              <a:ea typeface="Robot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3B7041-7D0C-484B-9B72-5F85DDF4EB52}"/>
              </a:ext>
            </a:extLst>
          </p:cNvPr>
          <p:cNvSpPr txBox="1"/>
          <p:nvPr/>
        </p:nvSpPr>
        <p:spPr>
          <a:xfrm>
            <a:off x="6013271" y="1747368"/>
            <a:ext cx="2246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600" dirty="0" smtClean="0">
                <a:solidFill>
                  <a:schemeClr val="accent1"/>
                </a:solidFill>
                <a:latin typeface="+mj-lt"/>
              </a:rPr>
              <a:t>+</a:t>
            </a:r>
            <a:r>
              <a:rPr lang="ru-RU" sz="4000" spc="600" dirty="0" smtClean="0">
                <a:solidFill>
                  <a:schemeClr val="accent1"/>
                </a:solidFill>
                <a:latin typeface="+mj-lt"/>
              </a:rPr>
              <a:t>145</a:t>
            </a:r>
          </a:p>
          <a:p>
            <a:pPr algn="ctr"/>
            <a:r>
              <a:rPr lang="ru-RU" sz="2000" spc="600" dirty="0" smtClean="0">
                <a:solidFill>
                  <a:schemeClr val="accent1"/>
                </a:solidFill>
                <a:latin typeface="+mj-lt"/>
              </a:rPr>
              <a:t>тыс. </a:t>
            </a:r>
            <a:r>
              <a:rPr lang="ru-RU" sz="2000" spc="600" dirty="0" err="1" smtClean="0">
                <a:solidFill>
                  <a:schemeClr val="accent1"/>
                </a:solidFill>
                <a:latin typeface="+mj-lt"/>
              </a:rPr>
              <a:t>кв.м</a:t>
            </a:r>
            <a:endParaRPr lang="en-US" sz="2000" spc="600" dirty="0">
              <a:solidFill>
                <a:schemeClr val="accent1"/>
              </a:solidFill>
              <a:latin typeface="+mj-lt"/>
              <a:ea typeface="Robot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58C9F-F62D-4B64-9141-69F2654CB596}"/>
              </a:ext>
            </a:extLst>
          </p:cNvPr>
          <p:cNvSpPr txBox="1"/>
          <p:nvPr/>
        </p:nvSpPr>
        <p:spPr>
          <a:xfrm>
            <a:off x="8685428" y="2501904"/>
            <a:ext cx="293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spc="600" dirty="0" smtClean="0">
                <a:latin typeface="+mj-lt"/>
              </a:rPr>
              <a:t>+1639</a:t>
            </a:r>
            <a:r>
              <a:rPr lang="ru-RU" sz="2000" spc="600" dirty="0" smtClean="0">
                <a:latin typeface="+mj-lt"/>
              </a:rPr>
              <a:t>ед.</a:t>
            </a:r>
            <a:endParaRPr lang="en-US" sz="2000" spc="600" dirty="0">
              <a:latin typeface="+mj-lt"/>
              <a:ea typeface="Roboto" pitchFamily="2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75053" y="439614"/>
            <a:ext cx="1151109" cy="560037"/>
            <a:chOff x="7668344" y="99341"/>
            <a:chExt cx="1540372" cy="8579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47" y="4538624"/>
            <a:ext cx="2358282" cy="1924576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2" y="1941566"/>
            <a:ext cx="4796082" cy="35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1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93F2237-0073-4EEE-B50C-12873C9D71BC}"/>
              </a:ext>
            </a:extLst>
          </p:cNvPr>
          <p:cNvSpPr/>
          <p:nvPr/>
        </p:nvSpPr>
        <p:spPr>
          <a:xfrm>
            <a:off x="6553200" y="2441544"/>
            <a:ext cx="446314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ru-RU" sz="1100" dirty="0" smtClean="0">
                <a:ea typeface="Open Sans" panose="020B0606030504020204" pitchFamily="34" charset="0"/>
                <a:cs typeface="Open Sans" panose="020B0606030504020204" pitchFamily="34" charset="0"/>
              </a:rPr>
              <a:t>Директор </a:t>
            </a:r>
            <a:r>
              <a:rPr lang="ru-RU" sz="1100" dirty="0">
                <a:ea typeface="Open Sans" panose="020B0606030504020204" pitchFamily="34" charset="0"/>
                <a:cs typeface="Open Sans" panose="020B0606030504020204" pitchFamily="34" charset="0"/>
              </a:rPr>
              <a:t>муниципального казенного учреждения Ангарского городского округа «Центр поддержки общественных инициатив»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endParaRPr lang="en-US" sz="3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7BA19A-D78E-4C21-B414-C0BD683CD97D}"/>
              </a:ext>
            </a:extLst>
          </p:cNvPr>
          <p:cNvSpPr txBox="1"/>
          <p:nvPr/>
        </p:nvSpPr>
        <p:spPr>
          <a:xfrm>
            <a:off x="6187513" y="1610534"/>
            <a:ext cx="556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latin typeface="+mj-lt"/>
                <a:cs typeface="Poppins" panose="02000000000000000000" pitchFamily="2" charset="0"/>
              </a:rPr>
              <a:t>Черепанова </a:t>
            </a:r>
            <a:r>
              <a:rPr lang="ru-RU" sz="2400" dirty="0">
                <a:solidFill>
                  <a:schemeClr val="accent1"/>
                </a:solidFill>
                <a:latin typeface="+mj-lt"/>
                <a:cs typeface="Poppins" panose="02000000000000000000" pitchFamily="2" charset="0"/>
              </a:rPr>
              <a:t>Надежда </a:t>
            </a:r>
            <a:r>
              <a:rPr lang="ru-RU" sz="2400" dirty="0" smtClean="0">
                <a:solidFill>
                  <a:schemeClr val="accent1"/>
                </a:solidFill>
                <a:latin typeface="+mj-lt"/>
                <a:cs typeface="Poppins" panose="02000000000000000000" pitchFamily="2" charset="0"/>
              </a:rPr>
              <a:t>Викторовна</a:t>
            </a:r>
            <a:endParaRPr lang="id-ID" sz="2400" dirty="0">
              <a:solidFill>
                <a:schemeClr val="accent1"/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667776-3B04-49FC-8B7F-BF578EF2EC29}"/>
              </a:ext>
            </a:extLst>
          </p:cNvPr>
          <p:cNvSpPr txBox="1"/>
          <p:nvPr/>
        </p:nvSpPr>
        <p:spPr>
          <a:xfrm>
            <a:off x="6475828" y="3053279"/>
            <a:ext cx="4617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 smtClean="0">
                <a:latin typeface="+mj-lt"/>
                <a:cs typeface="Poppins" panose="02000000000000000000" pitchFamily="2" charset="0"/>
              </a:rPr>
              <a:t>     Учреждение </a:t>
            </a:r>
            <a:r>
              <a:rPr lang="ru-RU" sz="900" dirty="0">
                <a:latin typeface="+mj-lt"/>
                <a:cs typeface="Poppins" panose="02000000000000000000" pitchFamily="2" charset="0"/>
              </a:rPr>
              <a:t>создано в целях обеспечения реализации полномочий органов местного самоуправления АГО в сфере оказания поддержки социально ориентированным некоммерческим организациям в пределах полномочий, а также в целях содействия населению АГО в непосредственном осуществлении населением местного самоуправления Ангарского городского округа.</a:t>
            </a:r>
            <a:endParaRPr lang="id-ID" sz="900" dirty="0">
              <a:latin typeface="+mj-lt"/>
              <a:cs typeface="Poppins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A87633-B5E0-43DA-94A2-381D3B2CF737}"/>
              </a:ext>
            </a:extLst>
          </p:cNvPr>
          <p:cNvSpPr/>
          <p:nvPr/>
        </p:nvSpPr>
        <p:spPr>
          <a:xfrm>
            <a:off x="6443575" y="4113576"/>
            <a:ext cx="4650137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6"/>
              </a:buClr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Целеустремленный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ответственный, инициативный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руководитель</a:t>
            </a:r>
            <a:endParaRPr lang="en-US" sz="1400" dirty="0">
              <a:solidFill>
                <a:schemeClr val="accent1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B73855-5C7D-49E1-A34F-E0DD4A7D7363}"/>
              </a:ext>
            </a:extLst>
          </p:cNvPr>
          <p:cNvSpPr txBox="1"/>
          <p:nvPr/>
        </p:nvSpPr>
        <p:spPr>
          <a:xfrm>
            <a:off x="7834387" y="384450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sz="3200" dirty="0">
              <a:solidFill>
                <a:schemeClr val="accent1"/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8353AB-D8CD-466E-9454-0B9E0B0C2E44}"/>
              </a:ext>
            </a:extLst>
          </p:cNvPr>
          <p:cNvSpPr txBox="1"/>
          <p:nvPr/>
        </p:nvSpPr>
        <p:spPr>
          <a:xfrm>
            <a:off x="215900" y="2513955"/>
            <a:ext cx="2747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300" dirty="0" smtClean="0">
                <a:latin typeface="+mj-lt"/>
                <a:ea typeface="Roboto" pitchFamily="2" charset="0"/>
              </a:rPr>
              <a:t>ЛИДЕР</a:t>
            </a:r>
          </a:p>
          <a:p>
            <a:pPr algn="ctr"/>
            <a:r>
              <a:rPr lang="ru-RU" sz="2400" b="1" spc="300" dirty="0" smtClean="0">
                <a:latin typeface="+mj-lt"/>
                <a:ea typeface="Roboto" pitchFamily="2" charset="0"/>
              </a:rPr>
              <a:t>ПРАКТИКИ</a:t>
            </a:r>
            <a:endParaRPr lang="ru-RU" sz="2400" b="1" spc="300" dirty="0">
              <a:latin typeface="+mj-lt"/>
              <a:ea typeface="Roboto" pitchFamily="2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r="6743"/>
          <a:stretch>
            <a:fillRect/>
          </a:stretch>
        </p:blipFill>
        <p:spPr bwMode="auto">
          <a:xfrm>
            <a:off x="2798557" y="1242778"/>
            <a:ext cx="3340601" cy="445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475053" y="439614"/>
            <a:ext cx="1151109" cy="560037"/>
            <a:chOff x="7668344" y="99341"/>
            <a:chExt cx="1540372" cy="85793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23">
            <a:extLst>
              <a:ext uri="{FF2B5EF4-FFF2-40B4-BE49-F238E27FC236}">
                <a16:creationId xmlns:a16="http://schemas.microsoft.com/office/drawing/2014/main" id="{993F2237-0073-4EEE-B50C-12873C9D71BC}"/>
              </a:ext>
            </a:extLst>
          </p:cNvPr>
          <p:cNvSpPr/>
          <p:nvPr/>
        </p:nvSpPr>
        <p:spPr>
          <a:xfrm>
            <a:off x="6780820" y="4963097"/>
            <a:ext cx="330615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(83955)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52-14-70 сот. 89501259071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nadlen.14@mail.ru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1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centrpoi@mail.angarsk-adm.ru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https://www.instagram.com/cpoi_angarsk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/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1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3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30" y="5392690"/>
            <a:ext cx="475549" cy="403986"/>
          </a:xfrm>
          <a:prstGeom prst="rect">
            <a:avLst/>
          </a:prstGeom>
        </p:spPr>
      </p:pic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61" y="5013597"/>
            <a:ext cx="243512" cy="2435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5276256"/>
            <a:ext cx="1543050" cy="116316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46" y="5796676"/>
            <a:ext cx="269377" cy="2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75053" y="439614"/>
            <a:ext cx="1151109" cy="560037"/>
            <a:chOff x="7668344" y="99341"/>
            <a:chExt cx="1540372" cy="85793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5218518"/>
            <a:ext cx="1598613" cy="1304616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D7A37A2-013E-4613-84B5-53EB5C5109AD}"/>
              </a:ext>
            </a:extLst>
          </p:cNvPr>
          <p:cNvSpPr txBox="1"/>
          <p:nvPr/>
        </p:nvSpPr>
        <p:spPr>
          <a:xfrm>
            <a:off x="555307" y="1218726"/>
            <a:ext cx="28994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Улучшение внешнего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облика округа.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1"/>
                </a:solidFill>
              </a:rPr>
              <a:t>Повышение </a:t>
            </a:r>
            <a:r>
              <a:rPr lang="ru-RU" sz="1200" dirty="0">
                <a:solidFill>
                  <a:schemeClr val="accent1"/>
                </a:solidFill>
              </a:rPr>
              <a:t>согласованности и доверия между органами муниципальной власти и жителями муниципального образования,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Формирование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активного и сплоченного сообщества местных жителей, заинтересованного в развитии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города, </a:t>
            </a:r>
            <a:r>
              <a:rPr lang="ru-RU" sz="1200" dirty="0">
                <a:solidFill>
                  <a:schemeClr val="accent1"/>
                </a:solidFill>
              </a:rPr>
              <a:t>экологическое воспитание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 подрастающего поколения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1"/>
                </a:solidFill>
              </a:rPr>
              <a:t>Создание </a:t>
            </a:r>
            <a:r>
              <a:rPr lang="ru-RU" sz="1200" dirty="0">
                <a:solidFill>
                  <a:schemeClr val="accent1"/>
                </a:solidFill>
              </a:rPr>
              <a:t>комфортных микроклиматических, санитарно-гигиенических и эстетических условий на улицах, </a:t>
            </a:r>
            <a:r>
              <a:rPr lang="ru-RU" sz="1200" dirty="0" smtClean="0">
                <a:solidFill>
                  <a:schemeClr val="accent1"/>
                </a:solidFill>
              </a:rPr>
              <a:t>во дворах, </a:t>
            </a:r>
            <a:r>
              <a:rPr lang="ru-RU" sz="1200" dirty="0">
                <a:solidFill>
                  <a:schemeClr val="accent1"/>
                </a:solidFill>
              </a:rPr>
              <a:t>общественных местах.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A3B30B-4404-4675-81E5-A64255753D92}"/>
              </a:ext>
            </a:extLst>
          </p:cNvPr>
          <p:cNvSpPr txBox="1"/>
          <p:nvPr/>
        </p:nvSpPr>
        <p:spPr>
          <a:xfrm>
            <a:off x="5189538" y="576509"/>
            <a:ext cx="4687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300" dirty="0" smtClean="0">
                <a:latin typeface="+mj-lt"/>
                <a:ea typeface="Roboto" pitchFamily="2" charset="0"/>
              </a:rPr>
              <a:t>Перспективы реализации практики</a:t>
            </a:r>
            <a:endParaRPr lang="en-ID" sz="2000" b="1" spc="300" dirty="0">
              <a:latin typeface="+mj-lt"/>
              <a:ea typeface="Roboto" pitchFamily="2" charset="0"/>
            </a:endParaRPr>
          </a:p>
        </p:txBody>
      </p:sp>
      <p:pic>
        <p:nvPicPr>
          <p:cNvPr id="28" name="Рисунок 27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r="17420"/>
          <a:stretch>
            <a:fillRect/>
          </a:stretch>
        </p:blipFill>
        <p:spPr>
          <a:xfrm>
            <a:off x="9117012" y="1090613"/>
            <a:ext cx="2638425" cy="3736975"/>
          </a:xfrm>
        </p:spPr>
      </p:pic>
      <p:pic>
        <p:nvPicPr>
          <p:cNvPr id="31" name="Рисунок 30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2907"/>
          <a:stretch>
            <a:fillRect/>
          </a:stretch>
        </p:blipFill>
        <p:spPr>
          <a:xfrm>
            <a:off x="6404768" y="2133851"/>
            <a:ext cx="2638425" cy="3736975"/>
          </a:xfrm>
        </p:spPr>
      </p:pic>
      <p:pic>
        <p:nvPicPr>
          <p:cNvPr id="33" name="Рисунок 32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3" r="23363"/>
          <a:stretch>
            <a:fillRect/>
          </a:stretch>
        </p:blipFill>
        <p:spPr>
          <a:xfrm>
            <a:off x="3692524" y="1330144"/>
            <a:ext cx="2638425" cy="3736975"/>
          </a:xfrm>
        </p:spPr>
      </p:pic>
    </p:spTree>
    <p:extLst>
      <p:ext uri="{BB962C8B-B14F-4D97-AF65-F5344CB8AC3E}">
        <p14:creationId xmlns:p14="http://schemas.microsoft.com/office/powerpoint/2010/main" val="153446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07 Light">
      <a:dk1>
        <a:srgbClr val="1A242E"/>
      </a:dk1>
      <a:lt1>
        <a:srgbClr val="F9F9F9"/>
      </a:lt1>
      <a:dk2>
        <a:srgbClr val="2C3E50"/>
      </a:dk2>
      <a:lt2>
        <a:srgbClr val="E7E6E6"/>
      </a:lt2>
      <a:accent1>
        <a:srgbClr val="B8B96F"/>
      </a:accent1>
      <a:accent2>
        <a:srgbClr val="EF9A00"/>
      </a:accent2>
      <a:accent3>
        <a:srgbClr val="D3AA42"/>
      </a:accent3>
      <a:accent4>
        <a:srgbClr val="83D7C1"/>
      </a:accent4>
      <a:accent5>
        <a:srgbClr val="9DC899"/>
      </a:accent5>
      <a:accent6>
        <a:srgbClr val="4B5554"/>
      </a:accent6>
      <a:hlink>
        <a:srgbClr val="0563C1"/>
      </a:hlink>
      <a:folHlink>
        <a:srgbClr val="954F72"/>
      </a:folHlink>
    </a:clrScheme>
    <a:fontScheme name="Custom 5">
      <a:majorFont>
        <a:latin typeface="Poppins"/>
        <a:ea typeface=""/>
        <a:cs typeface=""/>
      </a:majorFont>
      <a:minorFont>
        <a:latin typeface="Robot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7319</TotalTime>
  <Words>558</Words>
  <Application>Microsoft Office PowerPoint</Application>
  <PresentationFormat>Широкоэкранный</PresentationFormat>
  <Paragraphs>67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Open Sans</vt:lpstr>
      <vt:lpstr>Playfair Display Black</vt:lpstr>
      <vt:lpstr>Poppins</vt:lpstr>
      <vt:lpstr>Roboto</vt:lpstr>
      <vt:lpstr>Roboto Black</vt:lpstr>
      <vt:lpstr>Roboto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</dc:creator>
  <cp:lastModifiedBy>Наумова Светлана Васильевна</cp:lastModifiedBy>
  <cp:revision>129</cp:revision>
  <dcterms:created xsi:type="dcterms:W3CDTF">2016-11-04T05:31:34Z</dcterms:created>
  <dcterms:modified xsi:type="dcterms:W3CDTF">2020-07-24T07:56:27Z</dcterms:modified>
</cp:coreProperties>
</file>